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399" r:id="rId2"/>
    <p:sldId id="311" r:id="rId3"/>
    <p:sldId id="327" r:id="rId4"/>
    <p:sldId id="263" r:id="rId5"/>
    <p:sldId id="351" r:id="rId6"/>
    <p:sldId id="352" r:id="rId7"/>
    <p:sldId id="357" r:id="rId8"/>
    <p:sldId id="353" r:id="rId9"/>
    <p:sldId id="339" r:id="rId10"/>
    <p:sldId id="380" r:id="rId11"/>
    <p:sldId id="354" r:id="rId12"/>
    <p:sldId id="355" r:id="rId13"/>
    <p:sldId id="304" r:id="rId14"/>
    <p:sldId id="314" r:id="rId15"/>
    <p:sldId id="294" r:id="rId16"/>
    <p:sldId id="390" r:id="rId17"/>
    <p:sldId id="361" r:id="rId18"/>
    <p:sldId id="387" r:id="rId19"/>
    <p:sldId id="385" r:id="rId20"/>
    <p:sldId id="388" r:id="rId21"/>
    <p:sldId id="386" r:id="rId22"/>
    <p:sldId id="397" r:id="rId23"/>
    <p:sldId id="398" r:id="rId24"/>
    <p:sldId id="358" r:id="rId25"/>
    <p:sldId id="359" r:id="rId26"/>
    <p:sldId id="381" r:id="rId27"/>
    <p:sldId id="389" r:id="rId28"/>
    <p:sldId id="360" r:id="rId29"/>
    <p:sldId id="400" r:id="rId30"/>
    <p:sldId id="391" r:id="rId31"/>
    <p:sldId id="393" r:id="rId32"/>
    <p:sldId id="382" r:id="rId33"/>
    <p:sldId id="362" r:id="rId34"/>
    <p:sldId id="383" r:id="rId35"/>
    <p:sldId id="364" r:id="rId36"/>
    <p:sldId id="371" r:id="rId37"/>
    <p:sldId id="401" r:id="rId38"/>
    <p:sldId id="365" r:id="rId39"/>
    <p:sldId id="384" r:id="rId40"/>
    <p:sldId id="363" r:id="rId41"/>
    <p:sldId id="366" r:id="rId42"/>
    <p:sldId id="394" r:id="rId43"/>
    <p:sldId id="395" r:id="rId44"/>
    <p:sldId id="396" r:id="rId45"/>
    <p:sldId id="282" r:id="rId46"/>
    <p:sldId id="367" r:id="rId47"/>
    <p:sldId id="373" r:id="rId48"/>
    <p:sldId id="374" r:id="rId49"/>
    <p:sldId id="331" r:id="rId50"/>
    <p:sldId id="368" r:id="rId51"/>
    <p:sldId id="369" r:id="rId52"/>
    <p:sldId id="370" r:id="rId53"/>
    <p:sldId id="372" r:id="rId54"/>
    <p:sldId id="375" r:id="rId55"/>
    <p:sldId id="376" r:id="rId56"/>
    <p:sldId id="377" r:id="rId57"/>
    <p:sldId id="378" r:id="rId58"/>
    <p:sldId id="348" r:id="rId59"/>
    <p:sldId id="349" r:id="rId6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B551"/>
    <a:srgbClr val="EBAE41"/>
    <a:srgbClr val="F6A71A"/>
    <a:srgbClr val="0033CC"/>
    <a:srgbClr val="F6DAA8"/>
    <a:srgbClr val="FEBAF9"/>
    <a:srgbClr val="3333CC"/>
    <a:srgbClr val="FF6600"/>
    <a:srgbClr val="3399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45" autoAdjust="0"/>
    <p:restoredTop sz="94660"/>
  </p:normalViewPr>
  <p:slideViewPr>
    <p:cSldViewPr>
      <p:cViewPr>
        <p:scale>
          <a:sx n="72" d="100"/>
          <a:sy n="72" d="100"/>
        </p:scale>
        <p:origin x="-1224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65B7BD15-5CF0-409F-90A0-C641E5B4BB68}" type="datetimeFigureOut">
              <a:rPr lang="en-GB"/>
              <a:pPr>
                <a:defRPr/>
              </a:pPr>
              <a:t>02/02/2021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6EBD0C6C-A07F-4698-9CF7-979AB36B0CB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92860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8676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2397F57-513D-4053-90A0-B02AA240CBC9}" type="slidenum">
              <a:rPr lang="en-GB" altLang="en-US"/>
              <a:pPr/>
              <a:t>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2970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DA56213-C329-4626-B809-E797CAC4971C}" type="slidenum">
              <a:rPr lang="zh-CN" altLang="en-US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BD0C6C-A07F-4698-9CF7-979AB36B0CB0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9928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A8EDD-ABD9-47D7-8E9E-85E563A216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2030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FB1D1-1FB3-4872-9CE6-14204FCE54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188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1E2A6-A04C-4846-A089-C5CD4C09F5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0756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65636-50AF-40D3-B12B-B6500AAF4A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6766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B6F78-67D4-4BFA-BE95-DA421AF811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0972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9A7CD-FF29-45E2-9B05-FFC0772ECE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3283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D99CB-92E2-4DF9-B42E-729DDA0427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1565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FF91D-23E8-4A69-9E18-F93594654D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5072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27C4A-28C8-4D8B-B1E7-7CE3678C66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8054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007A7-A071-428C-AFB0-8102A01F67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969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D0D0C-95EF-4CE3-8DEE-8B4D20EEB9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7528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fld id="{F2EC8AD1-3063-43A7-BA72-CA9E5BCFA3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6934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87217" y="666333"/>
            <a:ext cx="705542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vi-VN" sz="4400" b="1" dirty="0">
                <a:ln w="22225">
                  <a:solidFill>
                    <a:srgbClr val="FF6600"/>
                  </a:solidFill>
                  <a:prstDash val="solid"/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CHÀO MỪNG CÁC CON HỌC SINH ĐẾN VỚI TIẾT HỌC NGÀY HÔM NAY</a:t>
            </a:r>
            <a:endParaRPr lang="en-US" sz="4400" b="1" dirty="0">
              <a:ln w="22225">
                <a:solidFill>
                  <a:srgbClr val="FF6600"/>
                </a:solidFill>
                <a:prstDash val="solid"/>
              </a:ln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60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117475"/>
            <a:ext cx="9144000" cy="695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CHIM SƠN CA VÀ BÔNG CÚC TRẮN</a:t>
            </a:r>
            <a:r>
              <a:rPr lang="vi-VN" altLang="en-US" sz="2400" b="1" dirty="0">
                <a:latin typeface="Times New Roman" pitchFamily="18" charset="0"/>
                <a:cs typeface="Times New Roman" pitchFamily="18" charset="0"/>
              </a:rPr>
              <a:t>G</a:t>
            </a:r>
            <a:endParaRPr lang="en-US" alt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vi-VN" altLang="en-US" sz="2200" dirty="0">
              <a:latin typeface="Times New Roman" pitchFamily="18" charset="0"/>
              <a:cs typeface="Times New Roman" pitchFamily="18" charset="0"/>
            </a:endParaRPr>
          </a:p>
          <a:p>
            <a:endParaRPr lang="vi-VN" altLang="en-US" sz="2200" dirty="0">
              <a:latin typeface="Times New Roman" pitchFamily="18" charset="0"/>
              <a:cs typeface="Times New Roman" pitchFamily="18" charset="0"/>
            </a:endParaRPr>
          </a:p>
          <a:p>
            <a:endParaRPr lang="vi-VN" alt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vi-VN" altLang="en-US" sz="2200" dirty="0">
              <a:latin typeface="Times New Roman" pitchFamily="18" charset="0"/>
              <a:cs typeface="Times New Roman" pitchFamily="18" charset="0"/>
            </a:endParaRPr>
          </a:p>
          <a:p>
            <a:endParaRPr lang="vi-VN" altLang="en-US" sz="2200" dirty="0">
              <a:latin typeface="Times New Roman" pitchFamily="18" charset="0"/>
              <a:cs typeface="Times New Roman" pitchFamily="18" charset="0"/>
            </a:endParaRPr>
          </a:p>
          <a:p>
            <a:endParaRPr lang="vi-VN" altLang="en-US" sz="2200" dirty="0">
              <a:latin typeface="Times New Roman" pitchFamily="18" charset="0"/>
              <a:cs typeface="Times New Roman" pitchFamily="18" charset="0"/>
            </a:endParaRPr>
          </a:p>
          <a:p>
            <a:endParaRPr lang="vi-VN" alt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vi-VN" altLang="en-US" sz="2200" dirty="0">
              <a:latin typeface="Times New Roman" pitchFamily="18" charset="0"/>
              <a:cs typeface="Times New Roman" pitchFamily="18" charset="0"/>
            </a:endParaRPr>
          </a:p>
          <a:p>
            <a:endParaRPr lang="vi-VN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endParaRPr lang="vi-VN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endParaRPr lang="vi-VN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endParaRPr lang="vi-VN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endParaRPr lang="vi-VN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endParaRPr lang="vi-VN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endParaRPr lang="vi-VN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endParaRPr lang="vi-VN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vi-VN" altLang="en-US" sz="1600" i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altLang="en-US" sz="1600" i="1" dirty="0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 AN-ĐÉC-XEN</a:t>
            </a:r>
          </a:p>
          <a:p>
            <a:pPr algn="r"/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16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6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altLang="en-US" sz="16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en-US" sz="1600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altLang="en-US" sz="1600" i="1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altLang="en-US" sz="1600" i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33400"/>
            <a:ext cx="9144000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defRPr/>
            </a:pP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von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828800"/>
            <a:ext cx="91440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nhốt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9525" y="2971800"/>
            <a:ext cx="9134475" cy="2362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3. 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 Con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lả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25" y="5029200"/>
            <a:ext cx="9134475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4. 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533400"/>
            <a:ext cx="9144000" cy="1295400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defRPr/>
            </a:pP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von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1828800"/>
            <a:ext cx="91440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nhốt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25" y="2895600"/>
            <a:ext cx="9134475" cy="2133600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3. 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 Con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lả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25" y="5029200"/>
            <a:ext cx="9134475" cy="1295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4. 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707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1417638" y="722313"/>
            <a:ext cx="198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vi-VN" alt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DÀI: </a:t>
            </a:r>
            <a:endParaRPr lang="en-US" altLang="en-US" sz="2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533400" y="2362200"/>
            <a:ext cx="82296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! 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khát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vi-VN" alt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tắm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143000" y="2362200"/>
            <a:ext cx="3733800" cy="2819400"/>
            <a:chOff x="1143000" y="2362200"/>
            <a:chExt cx="3733800" cy="2819400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4724400" y="2362200"/>
              <a:ext cx="152400" cy="609600"/>
            </a:xfrm>
            <a:prstGeom prst="line">
              <a:avLst/>
            </a:prstGeom>
            <a:ln w="381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4648200" y="2362200"/>
              <a:ext cx="152400" cy="609600"/>
            </a:xfrm>
            <a:prstGeom prst="line">
              <a:avLst/>
            </a:prstGeom>
            <a:ln w="381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1828800" y="2971800"/>
              <a:ext cx="152400" cy="609600"/>
            </a:xfrm>
            <a:prstGeom prst="line">
              <a:avLst/>
            </a:prstGeom>
            <a:ln w="381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524000" y="3505200"/>
              <a:ext cx="152400" cy="609600"/>
            </a:xfrm>
            <a:prstGeom prst="line">
              <a:avLst/>
            </a:prstGeom>
            <a:ln w="381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600200" y="3505200"/>
              <a:ext cx="152400" cy="609600"/>
            </a:xfrm>
            <a:prstGeom prst="line">
              <a:avLst/>
            </a:prstGeom>
            <a:ln w="381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143000" y="4114800"/>
              <a:ext cx="152400" cy="609600"/>
            </a:xfrm>
            <a:prstGeom prst="line">
              <a:avLst/>
            </a:prstGeom>
            <a:ln w="381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3657600" y="4038600"/>
              <a:ext cx="152400" cy="609600"/>
            </a:xfrm>
            <a:prstGeom prst="line">
              <a:avLst/>
            </a:prstGeom>
            <a:ln w="381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3200400" y="4572000"/>
              <a:ext cx="152400" cy="609600"/>
            </a:xfrm>
            <a:prstGeom prst="line">
              <a:avLst/>
            </a:prstGeom>
            <a:ln w="381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3276600" y="4572000"/>
              <a:ext cx="152400" cy="609600"/>
            </a:xfrm>
            <a:prstGeom prst="line">
              <a:avLst/>
            </a:prstGeom>
            <a:ln w="381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25" descr="0116e6821abf8d9d7ec5c9c9e77eaef8"/>
          <p:cNvPicPr>
            <a:picLocks noChangeAspect="1"/>
          </p:cNvPicPr>
          <p:nvPr/>
        </p:nvPicPr>
        <p:blipFill>
          <a:blip r:embed="rId2"/>
          <a:srcRect t="-4143" r="-3437" b="49289"/>
          <a:stretch>
            <a:fillRect/>
          </a:stretch>
        </p:blipFill>
        <p:spPr>
          <a:xfrm rot="2400000">
            <a:off x="5761399" y="271895"/>
            <a:ext cx="2402205" cy="1492885"/>
          </a:xfrm>
          <a:prstGeom prst="ellipse">
            <a:avLst/>
          </a:prstGeom>
        </p:spPr>
      </p:pic>
      <p:sp>
        <p:nvSpPr>
          <p:cNvPr id="18" name=" 212"/>
          <p:cNvSpPr/>
          <p:nvPr/>
        </p:nvSpPr>
        <p:spPr>
          <a:xfrm rot="21246131">
            <a:off x="1187827" y="527466"/>
            <a:ext cx="2931369" cy="1241067"/>
          </a:xfrm>
          <a:prstGeom prst="heart">
            <a:avLst/>
          </a:prstGeom>
          <a:solidFill>
            <a:srgbClr val="FFD05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zh-CN" sz="3200" dirty="0" smtClean="0">
                <a:solidFill>
                  <a:srgbClr val="2E7E38"/>
                </a:solidFill>
                <a:latin typeface="字体管家棉花糖" panose="00020600040101010101" charset="-122"/>
                <a:ea typeface="字体管家棉花糖" panose="00020600040101010101" charset="-122"/>
              </a:rPr>
              <a:t>Câu dài</a:t>
            </a:r>
            <a:endParaRPr lang="en-US" altLang="zh-CN" sz="3200" dirty="0">
              <a:solidFill>
                <a:srgbClr val="2E7E38"/>
              </a:solidFill>
              <a:latin typeface="字体管家棉花糖" panose="00020600040101010101" charset="-122"/>
              <a:ea typeface="字体管家棉花糖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81000" y="835025"/>
            <a:ext cx="845820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vi-VN" altLang="en-US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altLang="en-US" sz="2800" b="1" dirty="0">
                <a:latin typeface="Times New Roman" pitchFamily="18" charset="0"/>
                <a:cs typeface="Times New Roman" pitchFamily="18" charset="0"/>
              </a:rPr>
              <a:t> Sơn ca</a:t>
            </a:r>
            <a:r>
              <a:rPr lang="vi-VN" altLang="en-US" sz="2800" dirty="0">
                <a:latin typeface="Times New Roman" pitchFamily="18" charset="0"/>
                <a:cs typeface="Times New Roman" pitchFamily="18" charset="0"/>
              </a:rPr>
              <a:t> (chiền chiện) : loài chim nhỏ hơn chim sẻ, hót rất hay; khi hót thường bay bổng lên cao.</a:t>
            </a:r>
          </a:p>
          <a:p>
            <a:endParaRPr lang="vi-VN" alt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altLang="en-US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altLang="en-US" sz="2800" b="1" dirty="0">
                <a:latin typeface="Times New Roman" pitchFamily="18" charset="0"/>
                <a:cs typeface="Times New Roman" pitchFamily="18" charset="0"/>
              </a:rPr>
              <a:t> Không tả</a:t>
            </a:r>
            <a:r>
              <a:rPr lang="vi-VN" altLang="en-US" sz="2800" dirty="0">
                <a:latin typeface="Times New Roman" pitchFamily="18" charset="0"/>
                <a:cs typeface="Times New Roman" pitchFamily="18" charset="0"/>
              </a:rPr>
              <a:t> : không tả nổi.</a:t>
            </a:r>
          </a:p>
          <a:p>
            <a:endParaRPr lang="vi-VN" alt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altLang="en-US" sz="2800" dirty="0">
                <a:latin typeface="Times New Roman" pitchFamily="18" charset="0"/>
                <a:cs typeface="Times New Roman" pitchFamily="18" charset="0"/>
              </a:rPr>
              <a:t>- </a:t>
            </a:r>
            <a:r>
              <a:rPr lang="vi-VN" altLang="en-US" sz="2800" b="1" dirty="0">
                <a:latin typeface="Times New Roman" pitchFamily="18" charset="0"/>
                <a:cs typeface="Times New Roman" pitchFamily="18" charset="0"/>
              </a:rPr>
              <a:t>Bình minh</a:t>
            </a:r>
            <a:r>
              <a:rPr lang="vi-VN" altLang="en-US" sz="2800" dirty="0">
                <a:latin typeface="Times New Roman" pitchFamily="18" charset="0"/>
                <a:cs typeface="Times New Roman" pitchFamily="18" charset="0"/>
              </a:rPr>
              <a:t> : lúc mặt trời mới mọc.</a:t>
            </a:r>
          </a:p>
          <a:p>
            <a:endParaRPr lang="vi-VN" alt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altLang="en-US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altLang="en-US" sz="2800" b="1" dirty="0">
                <a:latin typeface="Times New Roman" pitchFamily="18" charset="0"/>
                <a:cs typeface="Times New Roman" pitchFamily="18" charset="0"/>
              </a:rPr>
              <a:t> Cầm tù</a:t>
            </a:r>
            <a:r>
              <a:rPr lang="vi-VN" altLang="en-US" sz="2800" dirty="0">
                <a:latin typeface="Times New Roman" pitchFamily="18" charset="0"/>
                <a:cs typeface="Times New Roman" pitchFamily="18" charset="0"/>
              </a:rPr>
              <a:t> : bị giam giữ.</a:t>
            </a:r>
          </a:p>
          <a:p>
            <a:endParaRPr lang="vi-VN" alt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altLang="en-US" sz="2800" u="sng" dirty="0"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- </a:t>
            </a:r>
            <a:r>
              <a:rPr lang="vi-VN" altLang="en-US" sz="2800" b="1" u="sng" dirty="0"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Long trọng</a:t>
            </a:r>
            <a:r>
              <a:rPr lang="vi-VN" altLang="en-US" sz="2800" u="sng" dirty="0"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 : đầy đủ nghi lễ, rất trang nghiêm.</a:t>
            </a:r>
            <a:endParaRPr lang="vi-VN" altLang="en-US" sz="2800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altLang="en-US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altLang="en-US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altLang="en-US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altLang="en-US" sz="2800" dirty="0">
                <a:latin typeface="Times New Roman" pitchFamily="18" charset="0"/>
                <a:cs typeface="Times New Roman" pitchFamily="18" charset="0"/>
              </a:rPr>
            </a:b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Isosceles Triangle 2"/>
          <p:cNvSpPr/>
          <p:nvPr/>
        </p:nvSpPr>
        <p:spPr>
          <a:xfrm>
            <a:off x="381000" y="0"/>
            <a:ext cx="3048000" cy="533400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 GIẢI: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835025"/>
            <a:ext cx="8305800" cy="917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" y="2133600"/>
            <a:ext cx="434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1000" y="2971800"/>
            <a:ext cx="57912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1000" y="3810000"/>
            <a:ext cx="57912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1000" y="4724400"/>
            <a:ext cx="4038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" y="5486400"/>
            <a:ext cx="70104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5-Point Star 9">
            <a:hlinkClick r:id="rId3" action="ppaction://hlinksldjump"/>
          </p:cNvPr>
          <p:cNvSpPr/>
          <p:nvPr/>
        </p:nvSpPr>
        <p:spPr>
          <a:xfrm>
            <a:off x="7315200" y="1447800"/>
            <a:ext cx="533400" cy="533400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5-Point Star 10">
            <a:hlinkClick r:id="rId4" action="ppaction://hlinksldjump"/>
          </p:cNvPr>
          <p:cNvSpPr/>
          <p:nvPr/>
        </p:nvSpPr>
        <p:spPr>
          <a:xfrm>
            <a:off x="6172200" y="3046412"/>
            <a:ext cx="533400" cy="458788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1542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667000" y="5867400"/>
            <a:ext cx="2920992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ca</a:t>
            </a:r>
          </a:p>
        </p:txBody>
      </p:sp>
      <p:sp>
        <p:nvSpPr>
          <p:cNvPr id="3" name="5-Point Star 2">
            <a:hlinkClick r:id="rId3" action="ppaction://hlinksldjump"/>
          </p:cNvPr>
          <p:cNvSpPr/>
          <p:nvPr/>
        </p:nvSpPr>
        <p:spPr>
          <a:xfrm>
            <a:off x="7772400" y="6172200"/>
            <a:ext cx="685800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>
            <a:hlinkClick r:id="rId3" action="ppaction://hlinksldjump"/>
          </p:cNvPr>
          <p:cNvSpPr/>
          <p:nvPr/>
        </p:nvSpPr>
        <p:spPr>
          <a:xfrm>
            <a:off x="8534400" y="6096000"/>
            <a:ext cx="457200" cy="533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28600" y="228600"/>
            <a:ext cx="8839200" cy="251460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  <a:endParaRPr lang="en-GB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844105"/>
            <a:ext cx="4419600" cy="401389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>
          <a:xfrm>
            <a:off x="838200" y="304800"/>
            <a:ext cx="4419600" cy="1371600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Đọc đoạn 1.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133600"/>
            <a:ext cx="47244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1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AA8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unched Tape 4"/>
          <p:cNvSpPr/>
          <p:nvPr/>
        </p:nvSpPr>
        <p:spPr>
          <a:xfrm>
            <a:off x="457200" y="381000"/>
            <a:ext cx="8305800" cy="1371600"/>
          </a:xfrm>
          <a:prstGeom prst="flowChartPunchedTap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" y="774412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sơn ca nói về bông cúc trắng như thế nào?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2587441"/>
            <a:ext cx="899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sơn ca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nói: “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Cúc ơi! Cúc mới xinh xắn làm sao!”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0" y="2849051"/>
            <a:ext cx="636104" cy="1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图片 25" descr="0116e6821abf8d9d7ec5c9c9e77eaef8"/>
          <p:cNvPicPr>
            <a:picLocks noChangeAspect="1"/>
          </p:cNvPicPr>
          <p:nvPr/>
        </p:nvPicPr>
        <p:blipFill>
          <a:blip r:embed="rId2"/>
          <a:srcRect t="-4143" r="-3437" b="49289"/>
          <a:stretch>
            <a:fillRect/>
          </a:stretch>
        </p:blipFill>
        <p:spPr>
          <a:xfrm rot="2400000">
            <a:off x="6294799" y="4483618"/>
            <a:ext cx="2402205" cy="1492885"/>
          </a:xfrm>
          <a:prstGeom prst="ellipse">
            <a:avLst/>
          </a:prstGeom>
        </p:spPr>
      </p:pic>
      <p:pic>
        <p:nvPicPr>
          <p:cNvPr id="11" name="图片 25" descr="0116e6821abf8d9d7ec5c9c9e77eaef8"/>
          <p:cNvPicPr>
            <a:picLocks noChangeAspect="1"/>
          </p:cNvPicPr>
          <p:nvPr/>
        </p:nvPicPr>
        <p:blipFill>
          <a:blip r:embed="rId2"/>
          <a:srcRect t="-4143" r="-3437" b="49289"/>
          <a:stretch>
            <a:fillRect/>
          </a:stretch>
        </p:blipFill>
        <p:spPr>
          <a:xfrm rot="2400000">
            <a:off x="3455804" y="4026419"/>
            <a:ext cx="2402205" cy="1492885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9560"/>
            <a:ext cx="3448050" cy="2758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40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533400" y="449038"/>
            <a:ext cx="8382000" cy="1295400"/>
          </a:xfrm>
          <a:prstGeom prst="horizontalScroll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835128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được sơn ca khen ngợi, cúc cảm thấy thế nào ?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2304" y="2133600"/>
            <a:ext cx="62311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Cúc cảm thấy sung sướng khôn tả.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>
            <a:endCxn id="5" idx="1"/>
          </p:cNvCxnSpPr>
          <p:nvPr/>
        </p:nvCxnSpPr>
        <p:spPr>
          <a:xfrm>
            <a:off x="76200" y="2425987"/>
            <a:ext cx="636104" cy="1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Hexagon 12"/>
          <p:cNvSpPr/>
          <p:nvPr/>
        </p:nvSpPr>
        <p:spPr>
          <a:xfrm>
            <a:off x="76200" y="4267200"/>
            <a:ext cx="4267200" cy="1295400"/>
          </a:xfrm>
          <a:prstGeom prst="hexag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sung sướng khôn </a:t>
            </a:r>
            <a: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4724400" y="3200400"/>
            <a:ext cx="4267200" cy="2362200"/>
          </a:xfrm>
          <a:prstGeom prst="triangl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thể tả hết niềm vui.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482548" y="4922365"/>
            <a:ext cx="636104" cy="1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图片 25" descr="0116e6821abf8d9d7ec5c9c9e77eaef8"/>
          <p:cNvPicPr>
            <a:picLocks noChangeAspect="1"/>
          </p:cNvPicPr>
          <p:nvPr/>
        </p:nvPicPr>
        <p:blipFill>
          <a:blip r:embed="rId2"/>
          <a:srcRect t="-4143" r="-3437" b="49289"/>
          <a:stretch>
            <a:fillRect/>
          </a:stretch>
        </p:blipFill>
        <p:spPr>
          <a:xfrm>
            <a:off x="6526430" y="1931728"/>
            <a:ext cx="2402205" cy="149288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0449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61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228600" y="457200"/>
            <a:ext cx="8763000" cy="1219200"/>
          </a:xfrm>
          <a:prstGeom prst="horizontalScroll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giả đã dùng từ gì để miêu tả tiếng hót của sơn ca 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457200" y="2819400"/>
            <a:ext cx="3352800" cy="1676400"/>
          </a:xfrm>
          <a:prstGeom prst="triangle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véo von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24400" y="2667000"/>
            <a:ext cx="4267200" cy="19050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tai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810000" y="3924134"/>
            <a:ext cx="636104" cy="1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9867"/>
            <a:ext cx="2425148" cy="170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105400"/>
            <a:ext cx="2136913" cy="17559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6511">
            <a:off x="4265543" y="5102087"/>
            <a:ext cx="2136913" cy="175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0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 ca hot cuc hay 1 Suu tam 00_00_00-00_00_1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762000"/>
            <a:ext cx="8077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9991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8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439863"/>
            <a:ext cx="8915400" cy="39703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 túng, buồn bã, thiếu sức sống.</a:t>
            </a:r>
          </a:p>
          <a:p>
            <a:pPr>
              <a:defRPr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bay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76200" y="4495800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Scroll: Horizontal 8"/>
          <p:cNvSpPr/>
          <p:nvPr/>
        </p:nvSpPr>
        <p:spPr>
          <a:xfrm>
            <a:off x="495300" y="30163"/>
            <a:ext cx="8382000" cy="1417637"/>
          </a:xfrm>
          <a:prstGeom prst="horizontalScroll">
            <a:avLst/>
          </a:prstGeom>
          <a:solidFill>
            <a:srgbClr val="0033CC"/>
          </a:solidFill>
          <a:ln>
            <a:solidFill>
              <a:schemeClr val="tx2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nl-NL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 khi bỏ vào lồng,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5" descr="0116e6821abf8d9d7ec5c9c9e77eaef8"/>
          <p:cNvPicPr>
            <a:picLocks noChangeAspect="1"/>
          </p:cNvPicPr>
          <p:nvPr/>
        </p:nvPicPr>
        <p:blipFill>
          <a:blip r:embed="rId2"/>
          <a:srcRect t="-4143" r="-3437" b="49289"/>
          <a:stretch>
            <a:fillRect/>
          </a:stretch>
        </p:blipFill>
        <p:spPr>
          <a:xfrm>
            <a:off x="6324600" y="5052615"/>
            <a:ext cx="2402205" cy="1492885"/>
          </a:xfrm>
          <a:prstGeom prst="ellipse">
            <a:avLst/>
          </a:prstGeom>
        </p:spPr>
      </p:pic>
      <p:pic>
        <p:nvPicPr>
          <p:cNvPr id="9" name="图片 25" descr="0116e6821abf8d9d7ec5c9c9e77eaef8"/>
          <p:cNvPicPr>
            <a:picLocks noChangeAspect="1"/>
          </p:cNvPicPr>
          <p:nvPr/>
        </p:nvPicPr>
        <p:blipFill>
          <a:blip r:embed="rId2"/>
          <a:srcRect t="-4143" r="-3437" b="49289"/>
          <a:stretch>
            <a:fillRect/>
          </a:stretch>
        </p:blipFill>
        <p:spPr>
          <a:xfrm rot="1499419">
            <a:off x="5105400" y="5486400"/>
            <a:ext cx="1826814" cy="11353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4425"/>
            <a:ext cx="91440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38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/>
          <p:cNvSpPr/>
          <p:nvPr/>
        </p:nvSpPr>
        <p:spPr>
          <a:xfrm>
            <a:off x="838200" y="304800"/>
            <a:ext cx="4419600" cy="1371600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Đọc đoạn 2,3,4.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590800"/>
            <a:ext cx="3971925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4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2057400"/>
            <a:ext cx="8763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owchart: Punched Tape 2"/>
          <p:cNvSpPr/>
          <p:nvPr/>
        </p:nvSpPr>
        <p:spPr>
          <a:xfrm>
            <a:off x="914400" y="228600"/>
            <a:ext cx="7391400" cy="1295400"/>
          </a:xfrm>
          <a:prstGeom prst="flowChartPunchedTap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52400" y="2819400"/>
            <a:ext cx="457200" cy="609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xagon 5"/>
          <p:cNvSpPr/>
          <p:nvPr/>
        </p:nvSpPr>
        <p:spPr>
          <a:xfrm>
            <a:off x="152400" y="4953000"/>
            <a:ext cx="4610442" cy="1066800"/>
          </a:xfrm>
          <a:prstGeom prst="hexagon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ardrop 7"/>
          <p:cNvSpPr/>
          <p:nvPr/>
        </p:nvSpPr>
        <p:spPr>
          <a:xfrm>
            <a:off x="5257800" y="4648200"/>
            <a:ext cx="3657600" cy="1676400"/>
          </a:xfrm>
          <a:prstGeom prst="teardrop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Hớn hở, sướng vui, vui tươi ...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762842" y="5407967"/>
            <a:ext cx="494958" cy="23083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2461" y="5292550"/>
            <a:ext cx="4762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từ trái nghĩa với “buồn thảm”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25" descr="0116e6821abf8d9d7ec5c9c9e77eaef8"/>
          <p:cNvPicPr>
            <a:picLocks noChangeAspect="1"/>
          </p:cNvPicPr>
          <p:nvPr/>
        </p:nvPicPr>
        <p:blipFill>
          <a:blip r:embed="rId2"/>
          <a:srcRect t="-4143" r="-3437" b="49289"/>
          <a:stretch>
            <a:fillRect/>
          </a:stretch>
        </p:blipFill>
        <p:spPr>
          <a:xfrm rot="20336426">
            <a:off x="6324601" y="1899673"/>
            <a:ext cx="2209800" cy="1373312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9144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97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79248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85800" y="533400"/>
            <a:ext cx="6248400" cy="8382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là người đã nhốt sơn ca vào lồng 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ardrop 3"/>
          <p:cNvSpPr/>
          <p:nvPr/>
        </p:nvSpPr>
        <p:spPr>
          <a:xfrm>
            <a:off x="1447800" y="2362200"/>
            <a:ext cx="3200400" cy="2362200"/>
          </a:xfrm>
          <a:prstGeom prst="teardrop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cậu bé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28600" y="3543300"/>
            <a:ext cx="990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114800"/>
            <a:ext cx="3886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0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10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905000"/>
            <a:ext cx="8534400" cy="2546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Nhốt sơn ca vào lồng mà còn để chim chết vì khát.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B.Nhốt sơn ca vào lồng.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C. Bắn gãy cánh của sơn ca.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0" y="2209800"/>
            <a:ext cx="609600" cy="609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25" descr="0116e6821abf8d9d7ec5c9c9e77eaef8"/>
          <p:cNvPicPr>
            <a:picLocks noChangeAspect="1"/>
          </p:cNvPicPr>
          <p:nvPr/>
        </p:nvPicPr>
        <p:blipFill>
          <a:blip r:embed="rId2"/>
          <a:srcRect t="-4143" r="-3437" b="49289"/>
          <a:stretch>
            <a:fillRect/>
          </a:stretch>
        </p:blipFill>
        <p:spPr>
          <a:xfrm rot="20465948">
            <a:off x="5608610" y="4435733"/>
            <a:ext cx="2402205" cy="1492885"/>
          </a:xfrm>
          <a:prstGeom prst="ellipse">
            <a:avLst/>
          </a:prstGeom>
        </p:spPr>
      </p:pic>
      <p:sp>
        <p:nvSpPr>
          <p:cNvPr id="8" name="Scroll: Horizontal 8"/>
          <p:cNvSpPr/>
          <p:nvPr/>
        </p:nvSpPr>
        <p:spPr>
          <a:xfrm>
            <a:off x="621196" y="228600"/>
            <a:ext cx="8382000" cy="1417637"/>
          </a:xfrm>
          <a:prstGeom prst="horizontalScroll">
            <a:avLst/>
          </a:prstGeom>
          <a:solidFill>
            <a:srgbClr val="0033CC"/>
          </a:solidFill>
          <a:ln>
            <a:solidFill>
              <a:schemeClr val="tx2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chú bé đã đối xử  vô tâm đối với </a:t>
            </a: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sơn ca như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nào ?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25" descr="0116e6821abf8d9d7ec5c9c9e77eaef8"/>
          <p:cNvPicPr>
            <a:picLocks noChangeAspect="1"/>
          </p:cNvPicPr>
          <p:nvPr/>
        </p:nvPicPr>
        <p:blipFill>
          <a:blip r:embed="rId2"/>
          <a:srcRect t="-4143" r="-3437" b="49289"/>
          <a:stretch>
            <a:fillRect/>
          </a:stretch>
        </p:blipFill>
        <p:spPr>
          <a:xfrm rot="21345267">
            <a:off x="6753391" y="3110853"/>
            <a:ext cx="2402205" cy="1492885"/>
          </a:xfrm>
          <a:prstGeom prst="ellipse">
            <a:avLst/>
          </a:prstGeom>
        </p:spPr>
      </p:pic>
      <p:pic>
        <p:nvPicPr>
          <p:cNvPr id="10" name="图片 25" descr="0116e6821abf8d9d7ec5c9c9e77eaef8"/>
          <p:cNvPicPr>
            <a:picLocks noChangeAspect="1"/>
          </p:cNvPicPr>
          <p:nvPr/>
        </p:nvPicPr>
        <p:blipFill>
          <a:blip r:embed="rId2"/>
          <a:srcRect t="-4143" r="-3437" b="49289"/>
          <a:stretch>
            <a:fillRect/>
          </a:stretch>
        </p:blipFill>
        <p:spPr>
          <a:xfrm>
            <a:off x="4818822" y="5562600"/>
            <a:ext cx="1715754" cy="10662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4122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413338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A.Cắt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đám cỏ trong đó có cả bông cúc trắng bỏ vào lồng chim.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tưới nước cho hoa, để hoa héo.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Giẫm đạp lên hoa cúc trắng. 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croll: Horizontal 8"/>
          <p:cNvSpPr/>
          <p:nvPr/>
        </p:nvSpPr>
        <p:spPr>
          <a:xfrm>
            <a:off x="647700" y="182563"/>
            <a:ext cx="8382000" cy="1417637"/>
          </a:xfrm>
          <a:prstGeom prst="horizontalScroll">
            <a:avLst/>
          </a:prstGeom>
          <a:solidFill>
            <a:srgbClr val="0033CC"/>
          </a:solidFill>
          <a:ln>
            <a:solidFill>
              <a:schemeClr val="tx2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chú bé đã đối xử  vô tâm đối với hoa cúc như thế nào ?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2590800"/>
            <a:ext cx="3810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224528"/>
            <a:ext cx="6858000" cy="263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2136339"/>
            <a:ext cx="8763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Chim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sơn ca chết khát, còn bông cúc trắng thì héo lả vì thương xót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Chim sơn ca và bông cúc trắng được chăm sóc rất tốt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Chim sơn ca được uống đầy đủ nước còn bông cúc thì héo khô vì không được chăm sóc.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croll: Horizontal 8"/>
          <p:cNvSpPr/>
          <p:nvPr/>
        </p:nvSpPr>
        <p:spPr>
          <a:xfrm>
            <a:off x="647700" y="182563"/>
            <a:ext cx="8382000" cy="1417637"/>
          </a:xfrm>
          <a:prstGeom prst="horizontalScroll">
            <a:avLst/>
          </a:prstGeom>
          <a:solidFill>
            <a:srgbClr val="0033CC"/>
          </a:solidFill>
          <a:ln>
            <a:solidFill>
              <a:schemeClr val="tx2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gì đã xảy ra với chim sơn ca và bông cúc trắng ?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52400" y="2057400"/>
            <a:ext cx="495300" cy="6068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25" descr="0116e6821abf8d9d7ec5c9c9e77eaef8"/>
          <p:cNvPicPr>
            <a:picLocks noChangeAspect="1"/>
          </p:cNvPicPr>
          <p:nvPr/>
        </p:nvPicPr>
        <p:blipFill>
          <a:blip r:embed="rId2"/>
          <a:srcRect t="-4143" r="-3437" b="49289"/>
          <a:stretch>
            <a:fillRect/>
          </a:stretch>
        </p:blipFill>
        <p:spPr>
          <a:xfrm rot="21345267">
            <a:off x="6689832" y="5039871"/>
            <a:ext cx="2402205" cy="149288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0623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318"/>
            <a:ext cx="9144000" cy="632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5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38200"/>
            <a:ext cx="8405446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7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57200" y="367748"/>
            <a:ext cx="8458200" cy="1752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609600"/>
            <a:ext cx="853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hãy tìm các chi tiết trong bài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thấy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uy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bị nhốt vào lồng và sắp chết, nhưng chim sơn ca và bông cúc trắng vẫn rất yêu thương nhau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2635359"/>
            <a:ext cx="8458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sơn ca dù khát phải vặt hết nắm cỏ, vẫn không đụng đến bông hoa. </a:t>
            </a:r>
            <a:endParaRPr 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cúc thì tỏa hương ngào ngạt để an ủi sơn ca. </a:t>
            </a:r>
            <a:endParaRPr 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sơn ca chết, cúc cũng héo lả đi và thương xót.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0" y="3543300"/>
            <a:ext cx="5334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5029200"/>
            <a:ext cx="4152900" cy="163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3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74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09800"/>
            <a:ext cx="90297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Đem vứt sơn ca vào sọt rác.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Đặt sơn ca vào một chiếc hộp thật đẹp và chôn cất thật long trọng.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Để lại sơn ca trong lồng.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croll: Horizontal 8"/>
          <p:cNvSpPr/>
          <p:nvPr/>
        </p:nvSpPr>
        <p:spPr>
          <a:xfrm>
            <a:off x="647700" y="182563"/>
            <a:ext cx="8382000" cy="1417637"/>
          </a:xfrm>
          <a:prstGeom prst="horizontalScroll">
            <a:avLst/>
          </a:prstGeom>
          <a:solidFill>
            <a:srgbClr val="0033CC"/>
          </a:solidFill>
          <a:ln>
            <a:solidFill>
              <a:schemeClr val="tx2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sơn ca chết hai cậu bé đã làm gì?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2895600"/>
            <a:ext cx="3810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25" descr="0116e6821abf8d9d7ec5c9c9e77eaef8"/>
          <p:cNvPicPr>
            <a:picLocks noChangeAspect="1"/>
          </p:cNvPicPr>
          <p:nvPr/>
        </p:nvPicPr>
        <p:blipFill>
          <a:blip r:embed="rId2"/>
          <a:srcRect t="-4143" r="-3437" b="49289"/>
          <a:stretch>
            <a:fillRect/>
          </a:stretch>
        </p:blipFill>
        <p:spPr>
          <a:xfrm rot="21345267">
            <a:off x="6753392" y="4141013"/>
            <a:ext cx="2402205" cy="1492885"/>
          </a:xfrm>
          <a:prstGeom prst="ellipse">
            <a:avLst/>
          </a:prstGeom>
        </p:spPr>
      </p:pic>
      <p:pic>
        <p:nvPicPr>
          <p:cNvPr id="6" name="图片 25" descr="0116e6821abf8d9d7ec5c9c9e77eaef8"/>
          <p:cNvPicPr>
            <a:picLocks noChangeAspect="1"/>
          </p:cNvPicPr>
          <p:nvPr/>
        </p:nvPicPr>
        <p:blipFill>
          <a:blip r:embed="rId2"/>
          <a:srcRect t="-4143" r="-3437" b="49289"/>
          <a:stretch>
            <a:fillRect/>
          </a:stretch>
        </p:blipFill>
        <p:spPr>
          <a:xfrm rot="21345267">
            <a:off x="5500323" y="5058892"/>
            <a:ext cx="2402205" cy="149288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8861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21"/>
          <p:cNvSpPr/>
          <p:nvPr/>
        </p:nvSpPr>
        <p:spPr>
          <a:xfrm>
            <a:off x="266700" y="793750"/>
            <a:ext cx="8610600" cy="4629150"/>
          </a:xfrm>
          <a:prstGeom prst="rect">
            <a:avLst/>
          </a:prstGeom>
          <a:noFill/>
          <a:ln>
            <a:solidFill>
              <a:srgbClr val="2B80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组合 22"/>
          <p:cNvGrpSpPr>
            <a:grpSpLocks/>
          </p:cNvGrpSpPr>
          <p:nvPr/>
        </p:nvGrpSpPr>
        <p:grpSpPr bwMode="auto">
          <a:xfrm>
            <a:off x="2935288" y="1219200"/>
            <a:ext cx="5522912" cy="4114800"/>
            <a:chOff x="3548970" y="2241096"/>
            <a:chExt cx="3242486" cy="2553996"/>
          </a:xfrm>
        </p:grpSpPr>
        <p:sp>
          <p:nvSpPr>
            <p:cNvPr id="24" name="椭圆 23"/>
            <p:cNvSpPr/>
            <p:nvPr/>
          </p:nvSpPr>
          <p:spPr>
            <a:xfrm>
              <a:off x="3548970" y="2241096"/>
              <a:ext cx="345778" cy="357678"/>
            </a:xfrm>
            <a:prstGeom prst="ellipse">
              <a:avLst/>
            </a:prstGeom>
            <a:solidFill>
              <a:srgbClr val="2B8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500" b="1" noProof="1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1</a:t>
              </a:r>
              <a:endParaRPr lang="zh-CN" altLang="en-US" sz="1500" b="1" noProof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3548970" y="2898317"/>
              <a:ext cx="345778" cy="367531"/>
            </a:xfrm>
            <a:prstGeom prst="ellipse">
              <a:avLst/>
            </a:prstGeom>
            <a:solidFill>
              <a:srgbClr val="2B8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500" b="1" noProof="1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2</a:t>
              </a:r>
              <a:endParaRPr lang="zh-CN" altLang="en-US" sz="1500" b="1" noProof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548970" y="3557508"/>
              <a:ext cx="345778" cy="374428"/>
            </a:xfrm>
            <a:prstGeom prst="ellipse">
              <a:avLst/>
            </a:prstGeom>
            <a:solidFill>
              <a:srgbClr val="2B8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500" b="1" noProof="1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3</a:t>
              </a:r>
              <a:endParaRPr lang="zh-CN" altLang="en-US" sz="1500" b="1" noProof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3548970" y="4214728"/>
              <a:ext cx="345778" cy="386252"/>
            </a:xfrm>
            <a:prstGeom prst="ellipse">
              <a:avLst/>
            </a:prstGeom>
            <a:solidFill>
              <a:srgbClr val="2B8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500" b="1" noProof="1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4</a:t>
              </a:r>
              <a:endParaRPr lang="zh-CN" altLang="en-US" sz="1500" b="1" noProof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cxnSp>
          <p:nvCxnSpPr>
            <p:cNvPr id="28" name="直接连接符 27"/>
            <p:cNvCxnSpPr>
              <a:cxnSpLocks/>
            </p:cNvCxnSpPr>
            <p:nvPr/>
          </p:nvCxnSpPr>
          <p:spPr>
            <a:xfrm>
              <a:off x="3548970" y="2756428"/>
              <a:ext cx="2678616" cy="0"/>
            </a:xfrm>
            <a:prstGeom prst="line">
              <a:avLst/>
            </a:prstGeom>
            <a:ln w="12700">
              <a:solidFill>
                <a:srgbClr val="2B80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矩形 28"/>
            <p:cNvSpPr/>
            <p:nvPr/>
          </p:nvSpPr>
          <p:spPr>
            <a:xfrm>
              <a:off x="3940417" y="2275583"/>
              <a:ext cx="2851039" cy="51631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2400" b="1" spc="225" noProof="1">
                  <a:solidFill>
                    <a:srgbClr val="2B80A5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Đọc trôi chảy toàn bài. Ngắt nghỉ h</a:t>
              </a:r>
              <a:r>
                <a:rPr lang="vi-VN" altLang="zh-CN" sz="2400" b="1" spc="225" noProof="1">
                  <a:solidFill>
                    <a:srgbClr val="2B80A5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ơ</a:t>
              </a:r>
              <a:r>
                <a:rPr lang="en-SG" altLang="zh-CN" sz="2400" b="1" spc="225" noProof="1">
                  <a:solidFill>
                    <a:srgbClr val="2B80A5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i đúng.</a:t>
              </a:r>
              <a:endParaRPr lang="zh-CN" altLang="en-US" sz="2400" b="1" spc="225" noProof="1">
                <a:solidFill>
                  <a:srgbClr val="2B80A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3948805" y="2809636"/>
              <a:ext cx="2842651" cy="515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SG" altLang="zh-CN" sz="2400" b="1" spc="225" noProof="1">
                  <a:solidFill>
                    <a:srgbClr val="2B80A5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Biết thay đổi giọng đọc phù hợp với nội dung bài</a:t>
              </a:r>
              <a:r>
                <a:rPr lang="vi-VN" altLang="zh-CN" sz="2400" b="1" spc="225" noProof="1">
                  <a:solidFill>
                    <a:srgbClr val="2B80A5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.</a:t>
              </a:r>
              <a:endParaRPr lang="zh-CN" altLang="en-US" sz="2400" b="1" spc="225" noProof="1">
                <a:solidFill>
                  <a:srgbClr val="2B80A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3961853" y="3665895"/>
              <a:ext cx="2437224" cy="28673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2400" b="1" spc="225" noProof="1">
                  <a:solidFill>
                    <a:srgbClr val="2B80A5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Hiểu nghĩa 1 số t</a:t>
              </a:r>
              <a:r>
                <a:rPr lang="en-SG" altLang="zh-CN" sz="2400" b="1" spc="225" noProof="1">
                  <a:solidFill>
                    <a:srgbClr val="2B80A5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ừ khó</a:t>
              </a:r>
              <a:endParaRPr lang="zh-CN" altLang="en-US" sz="2400" b="1" spc="225" noProof="1">
                <a:solidFill>
                  <a:srgbClr val="2B80A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3927369" y="4236406"/>
              <a:ext cx="2438156" cy="515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2400" b="1" spc="225" noProof="1">
                  <a:solidFill>
                    <a:srgbClr val="2B80A5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Hiểu nội dung câu chuyện</a:t>
              </a:r>
              <a:endParaRPr lang="zh-CN" altLang="en-US" sz="2400" b="1" spc="225" noProof="1">
                <a:solidFill>
                  <a:srgbClr val="2B80A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cxnSp>
          <p:nvCxnSpPr>
            <p:cNvPr id="33" name="直接连接符 32"/>
            <p:cNvCxnSpPr>
              <a:cxnSpLocks/>
            </p:cNvCxnSpPr>
            <p:nvPr/>
          </p:nvCxnSpPr>
          <p:spPr>
            <a:xfrm flipV="1">
              <a:off x="3548970" y="4110282"/>
              <a:ext cx="2678616" cy="0"/>
            </a:xfrm>
            <a:prstGeom prst="line">
              <a:avLst/>
            </a:prstGeom>
            <a:ln w="12700">
              <a:solidFill>
                <a:srgbClr val="2B80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>
              <a:cxnSpLocks/>
            </p:cNvCxnSpPr>
            <p:nvPr/>
          </p:nvCxnSpPr>
          <p:spPr>
            <a:xfrm>
              <a:off x="3548970" y="3441238"/>
              <a:ext cx="2678616" cy="0"/>
            </a:xfrm>
            <a:prstGeom prst="line">
              <a:avLst/>
            </a:prstGeom>
            <a:ln w="12700">
              <a:solidFill>
                <a:srgbClr val="2B80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>
              <a:cxnSpLocks/>
            </p:cNvCxnSpPr>
            <p:nvPr/>
          </p:nvCxnSpPr>
          <p:spPr>
            <a:xfrm flipV="1">
              <a:off x="3548970" y="4795092"/>
              <a:ext cx="2678616" cy="0"/>
            </a:xfrm>
            <a:prstGeom prst="line">
              <a:avLst/>
            </a:prstGeom>
            <a:ln w="12700">
              <a:solidFill>
                <a:srgbClr val="2B80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直接连接符 38"/>
          <p:cNvCxnSpPr>
            <a:cxnSpLocks/>
          </p:cNvCxnSpPr>
          <p:nvPr/>
        </p:nvCxnSpPr>
        <p:spPr>
          <a:xfrm flipV="1">
            <a:off x="2819400" y="1795463"/>
            <a:ext cx="0" cy="2625725"/>
          </a:xfrm>
          <a:prstGeom prst="line">
            <a:avLst/>
          </a:prstGeom>
          <a:ln w="19050">
            <a:solidFill>
              <a:srgbClr val="2B8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"/>
          <p:cNvSpPr txBox="1"/>
          <p:nvPr/>
        </p:nvSpPr>
        <p:spPr>
          <a:xfrm>
            <a:off x="1929924" y="1662096"/>
            <a:ext cx="738664" cy="2892459"/>
          </a:xfrm>
          <a:prstGeom prst="rect">
            <a:avLst/>
          </a:prstGeom>
          <a:noFill/>
        </p:spPr>
        <p:txBody>
          <a:bodyPr vert="eaVert" wrap="none">
            <a:spAutoFit/>
          </a:bodyPr>
          <a:lstStyle/>
          <a:p>
            <a:pPr algn="ctr">
              <a:defRPr/>
            </a:pPr>
            <a:r>
              <a:rPr lang="en-US" altLang="zh-CN" sz="3600" b="1" spc="450" dirty="0">
                <a:solidFill>
                  <a:srgbClr val="2B80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MỤC TIÊU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662"/>
            <a:ext cx="914400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5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05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04800" y="762000"/>
            <a:ext cx="8610600" cy="2057400"/>
          </a:xfrm>
          <a:prstGeom prst="cloud">
            <a:avLst/>
          </a:prstGeom>
          <a:solidFill>
            <a:srgbClr val="F6A71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467534"/>
            <a:ext cx="701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con, việc làm của cậu bé đúng hay sai 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029200"/>
            <a:ext cx="2895600" cy="1828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300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457200" y="381000"/>
            <a:ext cx="8458200" cy="3048000"/>
          </a:xfrm>
          <a:prstGeom prst="horizont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38200" y="1065074"/>
            <a:ext cx="7924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chim vẫn được ca hót và bông cúc vẫn được tắm nắng mặt trời các cậu bé cần làm gì ? </a:t>
            </a:r>
            <a:endParaRPr lang="vi-VN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hãy nói lời khuyên của con với 2 cậu bé</a:t>
            </a:r>
            <a:r>
              <a:rPr lang="vi-VN" sz="2800" b="1" dirty="0"/>
              <a:t>.</a:t>
            </a:r>
            <a:endParaRPr lang="en-US" sz="2800" b="1" dirty="0"/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440" y="4050331"/>
            <a:ext cx="2905125" cy="28076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3733800"/>
            <a:ext cx="769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 để cho chim chóc được tự do ca hát, bay lượn. </a:t>
            </a:r>
          </a:p>
          <a:p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 để cho hoa được tự do tắm nắng mặt trời.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02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742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3647017" y="4876800"/>
            <a:ext cx="2677583" cy="838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endParaRPr lang="en-US" altLang="en-US" sz="4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AutoShape 18"/>
          <p:cNvSpPr>
            <a:spLocks noChangeArrowheads="1"/>
          </p:cNvSpPr>
          <p:nvPr/>
        </p:nvSpPr>
        <p:spPr bwMode="auto">
          <a:xfrm>
            <a:off x="629355" y="304800"/>
            <a:ext cx="8113889" cy="2265362"/>
          </a:xfrm>
          <a:prstGeom prst="cloudCallout">
            <a:avLst>
              <a:gd name="adj1" fmla="val -50218"/>
              <a:gd name="adj2" fmla="val 93190"/>
            </a:avLst>
          </a:prstGeom>
          <a:solidFill>
            <a:srgbClr val="00B050"/>
          </a:solidFill>
          <a:ln w="9525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4000" b="1" dirty="0">
                <a:latin typeface="Times New Roman" pitchFamily="18" charset="0"/>
                <a:cs typeface="Times New Roman" pitchFamily="18" charset="0"/>
              </a:rPr>
              <a:t>Câu chuyện </a:t>
            </a:r>
            <a:r>
              <a:rPr lang="vi-VN" altLang="en-US" sz="4000" b="1" dirty="0" smtClean="0">
                <a:latin typeface="Times New Roman" pitchFamily="18" charset="0"/>
                <a:cs typeface="Times New Roman" pitchFamily="18" charset="0"/>
              </a:rPr>
              <a:t>khuyên con điều </a:t>
            </a:r>
            <a:r>
              <a:rPr lang="vi-VN" altLang="en-US" sz="4000" b="1" dirty="0">
                <a:latin typeface="Times New Roman" pitchFamily="18" charset="0"/>
                <a:cs typeface="Times New Roman" pitchFamily="18" charset="0"/>
              </a:rPr>
              <a:t>gì?</a:t>
            </a: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3886200"/>
            <a:ext cx="8763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 chuyện khuyên ta phải biết yêu thiên nhiên.Chim chóc cần được 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 do ca hát, bay </a:t>
            </a:r>
            <a:r>
              <a:rPr lang="vi-VN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 trên bầu trời xanh, hoa cỏ cần được trồng dưới đất và 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 do tắm nắng mặt trời</a:t>
            </a:r>
            <a:r>
              <a:rPr lang="vi-VN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Vì thế các con không nên bắt chim, không nên ngắt hoa bẻ cành.</a:t>
            </a:r>
            <a:endParaRPr lang="en-GB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61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117475"/>
            <a:ext cx="9144000" cy="670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 SƠN CA VÀ BÔNG CÚC TRẮN</a:t>
            </a:r>
            <a:r>
              <a:rPr lang="vi-VN" alt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en-US" altLang="en-US" sz="2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defRPr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/>
          </a:p>
          <a:p>
            <a:pPr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nhốt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3. 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ca.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4. 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chôn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2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altLang="en-US" sz="1600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AN-ĐÉC-XEN</a:t>
            </a:r>
          </a:p>
          <a:p>
            <a:pPr algn="r"/>
            <a:r>
              <a:rPr lang="en-US" altLang="en-US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16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altLang="en-US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6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altLang="en-US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altLang="en-US" sz="16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en-US" sz="1600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altLang="en-US" sz="1600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altLang="en-US" sz="1600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en-US" sz="1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99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06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604838" y="119063"/>
            <a:ext cx="4046467" cy="1328737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Luyện đọc lại</a:t>
            </a:r>
            <a:endParaRPr lang="en-GB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9805" y="2170656"/>
            <a:ext cx="8675687" cy="3729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59"/>
          <p:cNvSpPr txBox="1">
            <a:spLocks noChangeArrowheads="1"/>
          </p:cNvSpPr>
          <p:nvPr/>
        </p:nvSpPr>
        <p:spPr bwMode="auto">
          <a:xfrm>
            <a:off x="422205" y="2334168"/>
            <a:ext cx="8458200" cy="35401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	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Sáng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hôm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sau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thấy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sơn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ca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đã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chết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hai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cậu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bé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đặt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con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chim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vào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chiếc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hộp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rất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đẹp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vi-VN" altLang="en-US" dirty="0" smtClean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và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chôn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cất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thật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long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trọng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. </a:t>
            </a:r>
            <a:r>
              <a:rPr lang="vi-VN" altLang="en-US" dirty="0" smtClean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Tội</a:t>
            </a:r>
            <a:r>
              <a:rPr lang="en-US" altLang="en-US" dirty="0" smtClean="0">
                <a:solidFill>
                  <a:srgbClr val="0033CC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nghiệp</a:t>
            </a:r>
            <a:r>
              <a:rPr lang="en-US" altLang="en-US" dirty="0" smtClean="0">
                <a:solidFill>
                  <a:srgbClr val="0033CC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con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chim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! 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Khi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nó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còn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sống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ca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hát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cậu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đã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mặc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nó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chết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vì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đói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khát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. </a:t>
            </a:r>
            <a:r>
              <a:rPr lang="vi-V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Còn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bông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hoa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giá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cậu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đừng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ngắt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nó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thì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hôm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nay 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chắc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nó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vẫn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đang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tắm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nắng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mặt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trời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.</a:t>
            </a:r>
            <a:endParaRPr lang="en-GB" altLang="en-US" dirty="0">
              <a:solidFill>
                <a:srgbClr val="0000CC"/>
              </a:solidFill>
              <a:latin typeface="Times New Roman" panose="02020603050405020304" pitchFamily="18" charset="0"/>
              <a:ea typeface="HP001 4H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850411" y="2410368"/>
            <a:ext cx="152400" cy="51752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431811" y="2394493"/>
            <a:ext cx="152400" cy="51752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8189049" y="2883722"/>
            <a:ext cx="152400" cy="51752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841011" y="3384747"/>
            <a:ext cx="152400" cy="51752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764811" y="3374808"/>
            <a:ext cx="152400" cy="51752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281362" y="4362992"/>
            <a:ext cx="152400" cy="51752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5029200" y="3820134"/>
            <a:ext cx="152400" cy="51752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205162" y="4337659"/>
            <a:ext cx="152400" cy="51752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872162" y="4303784"/>
            <a:ext cx="152400" cy="51752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752600" y="4821311"/>
            <a:ext cx="152400" cy="51752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962400" y="4876800"/>
            <a:ext cx="152400" cy="51752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981200" y="5349875"/>
            <a:ext cx="152400" cy="51752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1905000" y="5349875"/>
            <a:ext cx="152400" cy="51752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029200" y="3301425"/>
            <a:ext cx="2076209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Tội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nghiệp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2" name="Straight Connector 91"/>
          <p:cNvCxnSpPr/>
          <p:nvPr/>
        </p:nvCxnSpPr>
        <p:spPr>
          <a:xfrm flipH="1">
            <a:off x="8770213" y="3429000"/>
            <a:ext cx="152400" cy="51752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>
            <a:off x="8694013" y="3429000"/>
            <a:ext cx="152400" cy="51752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671638" y="4298588"/>
            <a:ext cx="1533524" cy="553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đói</a:t>
            </a:r>
            <a:r>
              <a:rPr lang="en-US" alt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khát</a:t>
            </a:r>
            <a:r>
              <a:rPr lang="en-US" alt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. 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65971" y="4267200"/>
            <a:ext cx="1125629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đừng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3809" y="4800600"/>
            <a:ext cx="891591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ngắt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87902" y="4800600"/>
            <a:ext cx="1734712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tắm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nắng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9310" y="5334000"/>
            <a:ext cx="1585690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mặt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trời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HP001 4H"/>
                <a:cs typeface="Times New Roman" panose="02020603050405020304" pitchFamily="18" charset="0"/>
              </a:rPr>
              <a:t>.</a:t>
            </a:r>
            <a:endParaRPr lang="en-GB" altLang="en-US" sz="3200" dirty="0">
              <a:solidFill>
                <a:srgbClr val="FF0000"/>
              </a:solidFill>
              <a:latin typeface="Times New Roman" panose="02020603050405020304" pitchFamily="18" charset="0"/>
              <a:ea typeface="HP001 4H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82863"/>
            <a:ext cx="7467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52400"/>
            <a:ext cx="9144000" cy="1981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81000"/>
            <a:ext cx="8991600" cy="1908175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0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ĐỌC:</a:t>
            </a:r>
          </a:p>
          <a:p>
            <a:pPr algn="ctr">
              <a:defRPr/>
            </a:pP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3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 SƠN CA VÀ BÔNG CÚC TRẮNG</a:t>
            </a:r>
            <a:endParaRPr lang="en-US" sz="38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600200"/>
            <a:ext cx="9067800" cy="1143000"/>
          </a:xfrm>
        </p:spPr>
        <p:txBody>
          <a:bodyPr/>
          <a:lstStyle/>
          <a:p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sơn ca và bông cúc trắng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67000" y="762000"/>
            <a:ext cx="3657600" cy="762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chuyện:</a:t>
            </a:r>
            <a:endParaRPr lang="en-US" sz="48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0"/>
            <a:ext cx="8001000" cy="361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48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Kể chuyện] Chim sơn ca và bông cúc trắng 00_00_19-00_02_25~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5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35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1513344"/>
            <a:ext cx="8686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Bông cúc đẹp như thế nào ?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Sơn ca làm gì và nói gì ?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Bông cúc vui như thế nào ?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3048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 1: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152400"/>
            <a:ext cx="8305800" cy="838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 1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: </a:t>
            </a:r>
          </a:p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 sống tự do, sung sướng của chim sơn ca và bông cúc.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07" y="3124200"/>
            <a:ext cx="6077185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2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286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 2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1571395"/>
            <a:ext cx="7467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Chuyện gì xảy ra vào sáng hôm sau ?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Bông cúc muốn làm gì ?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228600"/>
            <a:ext cx="7315200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 2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: Sơn ca bị cầm tù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76599"/>
            <a:ext cx="7467599" cy="338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5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4572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 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1600200"/>
            <a:ext cx="8610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Chuyện gì xảy ra với bông cúc ?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Sơn ca và bông cúc thương nhau như thế nào ?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304800"/>
            <a:ext cx="4343400" cy="838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3</a:t>
            </a: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: Trong lồng.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257" y="3200400"/>
            <a:ext cx="5452685" cy="316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2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5334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 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0270" y="1828800"/>
            <a:ext cx="67387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Thấy sơn ca chết, các cậu bé đã làm gì ?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cậu bé có gì đáng trách ?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304800"/>
            <a:ext cx="4724400" cy="9144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 4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: Sự ân hận muộn màng.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74" y="3200400"/>
            <a:ext cx="5486400" cy="324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9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86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bbon: Tilted Up 3"/>
          <p:cNvSpPr/>
          <p:nvPr/>
        </p:nvSpPr>
        <p:spPr>
          <a:xfrm>
            <a:off x="571500" y="304800"/>
            <a:ext cx="8001000" cy="1447800"/>
          </a:xfrm>
          <a:prstGeom prst="ribbon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GB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0" y="2362200"/>
            <a:ext cx="8915400" cy="30469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  <a:defRPr/>
            </a:pPr>
            <a:r>
              <a:rPr lang="vi-VN" altLang="en-US" sz="4800" b="1" dirty="0">
                <a:latin typeface="Times New Roman" pitchFamily="18" charset="0"/>
                <a:cs typeface="Times New Roman" pitchFamily="18" charset="0"/>
              </a:rPr>
              <a:t>Về nhà luyện đọc lại bài và trả lời câu hỏi cuối bài.</a:t>
            </a:r>
          </a:p>
          <a:p>
            <a:pPr>
              <a:spcBef>
                <a:spcPct val="0"/>
              </a:spcBef>
              <a:buFontTx/>
              <a:buAutoNum type="arabicPeriod"/>
              <a:defRPr/>
            </a:pPr>
            <a:r>
              <a:rPr lang="vi-VN" alt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4800" b="1" dirty="0" smtClean="0">
                <a:latin typeface="Times New Roman" pitchFamily="18" charset="0"/>
                <a:cs typeface="Times New Roman" pitchFamily="18" charset="0"/>
              </a:rPr>
              <a:t>Luyện tập kể chuyện từng đoạn.</a:t>
            </a:r>
            <a:endParaRPr lang="en-GB" alt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5105400"/>
            <a:ext cx="4191000" cy="1743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  <a:solidFill>
            <a:srgbClr val="FEBAF9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800" b="1" dirty="0">
                <a:ln w="18415" cmpd="sng">
                  <a:solidFill>
                    <a:schemeClr val="tx2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 HỌC SINH ĐÃ LẮNG NGHE VÀ TÍCH CỰC HỌC TẬP</a:t>
            </a:r>
            <a:endParaRPr lang="en-US" sz="4800" b="1" dirty="0">
              <a:ln w="18415" cmpd="sng">
                <a:solidFill>
                  <a:schemeClr val="tx2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117475"/>
            <a:ext cx="9144000" cy="695642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SƠN CA VÀ BÔNG CÚC TRẮN</a:t>
            </a:r>
            <a:r>
              <a:rPr lang="vi-V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endParaRPr lang="en-US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vi-VN" alt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vi-VN" altLang="en-US" sz="2200" dirty="0">
              <a:latin typeface="Times New Roman" pitchFamily="18" charset="0"/>
              <a:cs typeface="Times New Roman" pitchFamily="18" charset="0"/>
            </a:endParaRPr>
          </a:p>
          <a:p>
            <a:endParaRPr lang="vi-VN" alt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vi-VN" altLang="en-US" sz="2200" dirty="0">
              <a:latin typeface="Times New Roman" pitchFamily="18" charset="0"/>
              <a:cs typeface="Times New Roman" pitchFamily="18" charset="0"/>
            </a:endParaRPr>
          </a:p>
          <a:p>
            <a:endParaRPr lang="vi-VN" altLang="en-US" sz="2200" dirty="0">
              <a:latin typeface="Times New Roman" pitchFamily="18" charset="0"/>
              <a:cs typeface="Times New Roman" pitchFamily="18" charset="0"/>
            </a:endParaRPr>
          </a:p>
          <a:p>
            <a:endParaRPr lang="vi-VN" altLang="en-US" sz="2200" dirty="0">
              <a:latin typeface="Times New Roman" pitchFamily="18" charset="0"/>
              <a:cs typeface="Times New Roman" pitchFamily="18" charset="0"/>
            </a:endParaRPr>
          </a:p>
          <a:p>
            <a:endParaRPr lang="vi-VN" alt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vi-VN" altLang="en-US" sz="2200" dirty="0">
              <a:latin typeface="Times New Roman" pitchFamily="18" charset="0"/>
              <a:cs typeface="Times New Roman" pitchFamily="18" charset="0"/>
            </a:endParaRPr>
          </a:p>
          <a:p>
            <a:endParaRPr lang="vi-VN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endParaRPr lang="vi-VN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endParaRPr lang="vi-VN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endParaRPr lang="vi-VN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endParaRPr lang="vi-VN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endParaRPr lang="vi-VN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endParaRPr lang="vi-VN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endParaRPr lang="vi-VN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altLang="en-US" sz="1600" i="1" dirty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 AN-ĐÉC-XEN</a:t>
            </a:r>
          </a:p>
          <a:p>
            <a:pPr algn="r"/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16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6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altLang="en-US" sz="16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en-US" sz="1600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altLang="en-US" sz="1600" i="1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altLang="en-US" sz="1600" i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33400"/>
            <a:ext cx="9144000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defRPr/>
            </a:pP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von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828800"/>
            <a:ext cx="91440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nhốt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9525" y="2971800"/>
            <a:ext cx="9134475" cy="2362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3. 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 Con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lả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25" y="5029200"/>
            <a:ext cx="9134475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4. 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0" y="0"/>
            <a:ext cx="8839200" cy="2438400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GB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667000"/>
            <a:ext cx="7327899" cy="3726299"/>
          </a:xfrm>
          <a:prstGeom prst="rect">
            <a:avLst/>
          </a:prstGeom>
        </p:spPr>
      </p:pic>
      <p:sp>
        <p:nvSpPr>
          <p:cNvPr id="4" name="文本框 5"/>
          <p:cNvSpPr txBox="1"/>
          <p:nvPr/>
        </p:nvSpPr>
        <p:spPr>
          <a:xfrm>
            <a:off x="3400425" y="5105400"/>
            <a:ext cx="694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Tập đọc</a:t>
            </a:r>
            <a:endParaRPr lang="zh-CN" altLang="en-US" sz="12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1"/>
          <p:cNvSpPr txBox="1"/>
          <p:nvPr/>
        </p:nvSpPr>
        <p:spPr>
          <a:xfrm>
            <a:off x="3295519" y="5454520"/>
            <a:ext cx="2165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1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Chim sơn ca và bông cúc trắng</a:t>
            </a:r>
            <a:endParaRPr lang="zh-CN" altLang="en-US" sz="1200" b="1" i="1" dirty="0">
              <a:solidFill>
                <a:srgbClr val="FF00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6" name="图片 25" descr="0116e6821abf8d9d7ec5c9c9e77eaef8"/>
          <p:cNvPicPr>
            <a:picLocks noChangeAspect="1"/>
          </p:cNvPicPr>
          <p:nvPr/>
        </p:nvPicPr>
        <p:blipFill>
          <a:blip r:embed="rId3"/>
          <a:srcRect t="-4143" r="-3437" b="49289"/>
          <a:stretch>
            <a:fillRect/>
          </a:stretch>
        </p:blipFill>
        <p:spPr>
          <a:xfrm rot="2400000">
            <a:off x="-106000" y="2253095"/>
            <a:ext cx="2402205" cy="1492885"/>
          </a:xfrm>
          <a:prstGeom prst="ellipse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2362200" y="1828800"/>
            <a:ext cx="91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vi-VN" altLang="en-US" sz="4000" b="1" u="sng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altLang="en-US" sz="4000" b="1" dirty="0">
                <a:latin typeface="Times New Roman" pitchFamily="18" charset="0"/>
                <a:cs typeface="Times New Roman" pitchFamily="18" charset="0"/>
              </a:rPr>
              <a:t>ở </a:t>
            </a: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2286000" y="2568575"/>
            <a:ext cx="1676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vi-VN" altLang="en-US" sz="4000" b="1" u="sng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altLang="en-US" sz="4000" b="1" dirty="0">
                <a:latin typeface="Times New Roman" pitchFamily="18" charset="0"/>
                <a:cs typeface="Times New Roman" pitchFamily="18" charset="0"/>
              </a:rPr>
              <a:t>ắng </a:t>
            </a: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2286000" y="3254375"/>
            <a:ext cx="228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vi-VN" altLang="en-US" sz="4000" b="1" u="sng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altLang="en-US" sz="4000" b="1" dirty="0">
                <a:latin typeface="Times New Roman" pitchFamily="18" charset="0"/>
                <a:cs typeface="Times New Roman" pitchFamily="18" charset="0"/>
              </a:rPr>
              <a:t>ồng </a:t>
            </a: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2" name="TextBox 5"/>
          <p:cNvSpPr txBox="1">
            <a:spLocks noChangeArrowheads="1"/>
          </p:cNvSpPr>
          <p:nvPr/>
        </p:nvSpPr>
        <p:spPr bwMode="auto">
          <a:xfrm>
            <a:off x="2286000" y="3940175"/>
            <a:ext cx="1828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vi-VN" altLang="en-US" sz="4000" b="1" u="sng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altLang="en-US" sz="4000" b="1" dirty="0">
                <a:latin typeface="Times New Roman" pitchFamily="18" charset="0"/>
                <a:cs typeface="Times New Roman" pitchFamily="18" charset="0"/>
              </a:rPr>
              <a:t>ìa đời </a:t>
            </a: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3" name="TextBox 6"/>
          <p:cNvSpPr txBox="1">
            <a:spLocks noChangeArrowheads="1"/>
          </p:cNvSpPr>
          <p:nvPr/>
        </p:nvSpPr>
        <p:spPr bwMode="auto">
          <a:xfrm>
            <a:off x="2286000" y="4625975"/>
            <a:ext cx="2057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vi-VN" altLang="en-US" sz="4000" b="1" dirty="0">
                <a:latin typeface="Times New Roman" pitchFamily="18" charset="0"/>
                <a:cs typeface="Times New Roman" pitchFamily="18" charset="0"/>
              </a:rPr>
              <a:t>héo </a:t>
            </a:r>
            <a:r>
              <a:rPr lang="vi-VN" altLang="en-US" sz="4000" b="1" u="sng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altLang="en-US" sz="4000" b="1" dirty="0">
                <a:latin typeface="Times New Roman" pitchFamily="18" charset="0"/>
                <a:cs typeface="Times New Roman" pitchFamily="18" charset="0"/>
              </a:rPr>
              <a:t>ả </a:t>
            </a: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图片 4" descr="564ed7d2ddea4"/>
          <p:cNvPicPr>
            <a:picLocks noChangeAspect="1"/>
          </p:cNvPicPr>
          <p:nvPr/>
        </p:nvPicPr>
        <p:blipFill>
          <a:blip r:embed="rId2"/>
          <a:srcRect l="37062" t="59299" r="-8255" b="-3283"/>
          <a:stretch>
            <a:fillRect/>
          </a:stretch>
        </p:blipFill>
        <p:spPr>
          <a:xfrm flipH="1">
            <a:off x="5257800" y="2568575"/>
            <a:ext cx="3886199" cy="4424045"/>
          </a:xfrm>
          <a:prstGeom prst="ellipse">
            <a:avLst/>
          </a:prstGeom>
        </p:spPr>
      </p:pic>
      <p:grpSp>
        <p:nvGrpSpPr>
          <p:cNvPr id="9" name="组合 7"/>
          <p:cNvGrpSpPr/>
          <p:nvPr/>
        </p:nvGrpSpPr>
        <p:grpSpPr>
          <a:xfrm>
            <a:off x="6400800" y="150177"/>
            <a:ext cx="2440305" cy="2568575"/>
            <a:chOff x="13633" y="617"/>
            <a:chExt cx="3843" cy="4045"/>
          </a:xfrm>
        </p:grpSpPr>
        <p:pic>
          <p:nvPicPr>
            <p:cNvPr id="10" name="图片 5" descr="317bb1fc8d85c3cf0cc20b70fb72da9d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19" y="2187"/>
              <a:ext cx="1718" cy="2475"/>
            </a:xfrm>
            <a:prstGeom prst="rect">
              <a:avLst/>
            </a:prstGeom>
          </p:spPr>
        </p:pic>
        <p:pic>
          <p:nvPicPr>
            <p:cNvPr id="11" name="图片 3" descr="dbbdf7ebe7fa68866d08b93311b0040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13" name=" 212"/>
          <p:cNvSpPr/>
          <p:nvPr/>
        </p:nvSpPr>
        <p:spPr>
          <a:xfrm rot="21202297">
            <a:off x="131000" y="165035"/>
            <a:ext cx="2931369" cy="1241067"/>
          </a:xfrm>
          <a:prstGeom prst="heart">
            <a:avLst/>
          </a:prstGeom>
          <a:solidFill>
            <a:srgbClr val="FFD05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zh-CN" sz="3200" dirty="0" smtClean="0">
                <a:solidFill>
                  <a:srgbClr val="2E7E38"/>
                </a:solidFill>
                <a:latin typeface="字体管家棉花糖" panose="00020600040101010101" charset="-122"/>
                <a:ea typeface="字体管家棉花糖" panose="00020600040101010101" charset="-122"/>
              </a:rPr>
              <a:t>Đọc đúng</a:t>
            </a:r>
            <a:endParaRPr lang="en-US" altLang="zh-CN" sz="3200" dirty="0">
              <a:solidFill>
                <a:srgbClr val="2E7E38"/>
              </a:solidFill>
              <a:latin typeface="字体管家棉花糖" panose="00020600040101010101" charset="-122"/>
              <a:ea typeface="字体管家棉花糖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9"/>
          <p:cNvSpPr txBox="1">
            <a:spLocks noChangeArrowheads="1"/>
          </p:cNvSpPr>
          <p:nvPr/>
        </p:nvSpPr>
        <p:spPr bwMode="auto">
          <a:xfrm>
            <a:off x="228600" y="2397125"/>
            <a:ext cx="8915400" cy="2462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Đoạn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 1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Bên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bờ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rào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………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bầu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trời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xanh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thẳm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Đoạn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 2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Nhưng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sáng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hôm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sau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…….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chẳng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làm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gì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Đoạn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 3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Bỗng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có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hai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bé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 ………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vì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thương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xót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Đoạn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 4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Sáng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hôm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sau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,…………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tắm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nắng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mặt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trời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HP001 4H"/>
                <a:cs typeface="Times New Roman" pitchFamily="18" charset="0"/>
              </a:rPr>
              <a:t>.</a:t>
            </a:r>
          </a:p>
        </p:txBody>
      </p:sp>
      <p:pic>
        <p:nvPicPr>
          <p:cNvPr id="4" name="图片 25" descr="0116e6821abf8d9d7ec5c9c9e77eaef8"/>
          <p:cNvPicPr>
            <a:picLocks noChangeAspect="1"/>
          </p:cNvPicPr>
          <p:nvPr/>
        </p:nvPicPr>
        <p:blipFill>
          <a:blip r:embed="rId3"/>
          <a:srcRect t="-4143" r="-3437" b="49289"/>
          <a:stretch>
            <a:fillRect/>
          </a:stretch>
        </p:blipFill>
        <p:spPr>
          <a:xfrm rot="2400000">
            <a:off x="46399" y="140220"/>
            <a:ext cx="2402205" cy="1492885"/>
          </a:xfrm>
          <a:prstGeom prst="ellipse">
            <a:avLst/>
          </a:prstGeom>
        </p:spPr>
      </p:pic>
      <p:grpSp>
        <p:nvGrpSpPr>
          <p:cNvPr id="6" name="组合 11"/>
          <p:cNvGrpSpPr/>
          <p:nvPr/>
        </p:nvGrpSpPr>
        <p:grpSpPr>
          <a:xfrm>
            <a:off x="7772400" y="211225"/>
            <a:ext cx="965200" cy="1009015"/>
            <a:chOff x="11295" y="1307"/>
            <a:chExt cx="3874" cy="4046"/>
          </a:xfrm>
        </p:grpSpPr>
        <p:pic>
          <p:nvPicPr>
            <p:cNvPr id="7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8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CN" sz="2400" dirty="0">
                <a:latin typeface="锐字工房洪荒之光中黑简1.0" panose="02010600030101010101" charset="-122"/>
                <a:ea typeface="锐字工房洪荒之光中黑简1.0" panose="02010600030101010101" charset="-122"/>
              </a:endParaRPr>
            </a:p>
          </p:txBody>
        </p:sp>
      </p:grpSp>
      <p:sp>
        <p:nvSpPr>
          <p:cNvPr id="2" name="Heart 1"/>
          <p:cNvSpPr/>
          <p:nvPr/>
        </p:nvSpPr>
        <p:spPr>
          <a:xfrm>
            <a:off x="2667000" y="302879"/>
            <a:ext cx="3276600" cy="1449722"/>
          </a:xfrm>
          <a:prstGeom prst="heart">
            <a:avLst/>
          </a:prstGeom>
          <a:solidFill>
            <a:srgbClr val="EDB5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2895600" y="609600"/>
            <a:ext cx="2869096" cy="6461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alt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Chia đoạn</a:t>
            </a:r>
            <a:endParaRPr lang="en-US" alt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4230</TotalTime>
  <Words>1127</Words>
  <Application>Microsoft Office PowerPoint</Application>
  <PresentationFormat>On-screen Show (4:3)</PresentationFormat>
  <Paragraphs>213</Paragraphs>
  <Slides>59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Chim sơn ca và bông cúc trắng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XN5-HANDICO7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Tr­êng häc</dc:title>
  <dc:creator>DO VIET ANH</dc:creator>
  <cp:lastModifiedBy>PDcom</cp:lastModifiedBy>
  <cp:revision>102</cp:revision>
  <dcterms:created xsi:type="dcterms:W3CDTF">2008-08-14T16:45:21Z</dcterms:created>
  <dcterms:modified xsi:type="dcterms:W3CDTF">2021-02-02T12:06:58Z</dcterms:modified>
</cp:coreProperties>
</file>